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41"/>
  </p:notesMasterIdLst>
  <p:sldIdLst>
    <p:sldId id="256" r:id="rId2"/>
    <p:sldId id="308" r:id="rId3"/>
    <p:sldId id="360" r:id="rId4"/>
    <p:sldId id="361" r:id="rId5"/>
    <p:sldId id="362" r:id="rId6"/>
    <p:sldId id="363" r:id="rId7"/>
    <p:sldId id="364" r:id="rId8"/>
    <p:sldId id="365" r:id="rId9"/>
    <p:sldId id="275" r:id="rId10"/>
    <p:sldId id="366" r:id="rId11"/>
    <p:sldId id="367" r:id="rId12"/>
    <p:sldId id="368" r:id="rId13"/>
    <p:sldId id="369" r:id="rId14"/>
    <p:sldId id="371" r:id="rId15"/>
    <p:sldId id="372" r:id="rId16"/>
    <p:sldId id="373" r:id="rId17"/>
    <p:sldId id="374" r:id="rId18"/>
    <p:sldId id="375" r:id="rId19"/>
    <p:sldId id="376" r:id="rId20"/>
    <p:sldId id="259" r:id="rId21"/>
    <p:sldId id="261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377" r:id="rId35"/>
    <p:sldId id="301" r:id="rId36"/>
    <p:sldId id="302" r:id="rId37"/>
    <p:sldId id="303" r:id="rId38"/>
    <p:sldId id="304" r:id="rId39"/>
    <p:sldId id="300" r:id="rId40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4" roundtripDataSignature="AMtx7mgIf3DmH49+FxNtb53cH2CE7Ynz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14"/>
    <p:restoredTop sz="71831"/>
  </p:normalViewPr>
  <p:slideViewPr>
    <p:cSldViewPr snapToGrid="0" snapToObjects="1">
      <p:cViewPr>
        <p:scale>
          <a:sx n="113" d="100"/>
          <a:sy n="113" d="100"/>
        </p:scale>
        <p:origin x="664" y="-376"/>
      </p:cViewPr>
      <p:guideLst/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5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92" name="Google Shape;29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99" name="Google Shape;2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6" name="Google Shape;30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3" name="Google Shape;3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7" name="Google Shape;32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4" name="Google Shape;33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1" name="Google Shape;34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8" name="Google Shape;34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37315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710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149e19df79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g1149e19df79_0_40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" name="Google Shape;63;g1149e19df79_0_40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49e19df79_0_4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g1149e19df79_0_44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7" name="Google Shape;107;g1149e19df79_0_44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149e19df79_0_5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1149e19df79_0_54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5" name="Google Shape;165;g1149e19df79_0_54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149e19df79_0_58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g1149e19df79_0_5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9" name="Google Shape;2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30" name="Google Shape;2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4" name="Google Shape;2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6" name="Google Shape;28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149e19df79_0_62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9" name="Google Shape;309;g1149e19df79_0_6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43" name="Google Shape;24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32" name="Google Shape;33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2" name="Google Shape;36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3" name="Google Shape;36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3" name="Google Shape;40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1149e19df79_0_5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7" name="Google Shape;427;g1149e19df79_0_5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8" name="Google Shape;428;g1149e19df79_0_5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8369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90" name="Google Shape;90;p4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4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3" name="Google Shape;123;p4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5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47" name="Google Shape;147;p5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5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4" name="Google Shape;174;p5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7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629" name="Google Shape;629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0" name="Google Shape;25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7" name="Google Shape;2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4" name="Google Shape;26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1" name="Google Shape;27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78" name="Google Shape;2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5" name="Google Shape;2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4073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4A753A07-4AD0-9A63-52E4-3D35BB54016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1EF8DD94-ABD4-9643-AB0F-23A3A1C123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5B1DCA2-0BB9-38AB-64EF-0D5A312F8108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Inclusive Design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723F4CF5-A7C0-62C3-28FD-3EC79902E67D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AF95C875-3F48-9885-6281-4A47945AB292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2D56B24A-7670-5FF3-1ED7-FCF4F5051154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BE13F9E1-55F4-98C6-8CF7-990047A148A4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15: Inclusive Design &amp; Code Generation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57E5F6FE-43ED-F11C-3235-99A895E3A5CE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Inclusive Design &amp; Code Generation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16637"/>
            <a:ext cx="7772400" cy="1277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None/>
            </a:pPr>
            <a:r>
              <a:rPr lang="en-US" sz="2400" dirty="0"/>
              <a:t>Inclusive Design in Computing, Compilers: Code Generation, Two-Tier Compilation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Inclusive Design</a:t>
            </a:r>
            <a:endParaRPr/>
          </a:p>
        </p:txBody>
      </p:sp>
      <p:sp>
        <p:nvSpPr>
          <p:cNvPr id="295" name="Google Shape;295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Including as diverse a range of perspectives when designing something as possible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Similar to universal design, but you may offer different solutions for different types of people (rather than one solution for all)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“Including” a diverse perspective does not just mean having a diverse team of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It means valuing a diversity of opinions and experiences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If we prioritize diverse perspectives, especially those that have been typically excluded, it will lead to things that benefit more people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96" name="Google Shape;296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Affordance Theory</a:t>
            </a:r>
            <a:endParaRPr/>
          </a:p>
        </p:txBody>
      </p:sp>
      <p:sp>
        <p:nvSpPr>
          <p:cNvPr id="302" name="Google Shape;302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Way of thinking about things around us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Things provide different affordances to people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 way of defining what the capabilities of something are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Can group these affordances into different categories: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affordances does someone think/perceive something provides them?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affordances does something actually provide someone?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03" name="Google Shape;303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Affordance Types</a:t>
            </a:r>
            <a:endParaRPr/>
          </a:p>
        </p:txBody>
      </p:sp>
      <p:sp>
        <p:nvSpPr>
          <p:cNvPr id="309" name="Google Shape;309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Four types of affordances (in reality, it’s more of a spectrum)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Perceptible affordance:</a:t>
            </a:r>
            <a:r>
              <a:rPr lang="en-US" dirty="0"/>
              <a:t> something does what someone thinks it can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Hidden affordance:</a:t>
            </a:r>
            <a:r>
              <a:rPr lang="en-US" dirty="0"/>
              <a:t> something does what someone thinks it can’t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False affordance:</a:t>
            </a:r>
            <a:r>
              <a:rPr lang="en-US" dirty="0"/>
              <a:t> something doesn’t do what someone thinks it can 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Correct rejection:</a:t>
            </a:r>
            <a:r>
              <a:rPr lang="en-US" dirty="0"/>
              <a:t> something doesn’t do what someone thinks it can’t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10" name="Google Shape;310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Design Principles in Practice</a:t>
            </a:r>
            <a:endParaRPr dirty="0"/>
          </a:p>
        </p:txBody>
      </p:sp>
      <p:sp>
        <p:nvSpPr>
          <p:cNvPr id="316" name="Google Shape;316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/>
              <a:t>In groups, discuss the following questions: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Observations of design in the real world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Experiences you have had with technology that has privileged or discriminated against you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How might you design these technologies differently to be more inclusive?</a:t>
            </a:r>
            <a:endParaRPr/>
          </a:p>
          <a:p>
            <a:pPr marL="132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17" name="Google Shape;317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</a:t>
            </a:r>
            <a:endParaRPr/>
          </a:p>
        </p:txBody>
      </p:sp>
      <p:sp>
        <p:nvSpPr>
          <p:cNvPr id="330" name="Google Shape;330;p1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Design discussions are relevant to computing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Many were developed with design in mind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Technology can be biased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Design is part of almost everything in computing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Our biases influence the design of things</a:t>
            </a:r>
            <a:endParaRPr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The computer science field has a lack of diversity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This lack of diversity has led to many harmful designs</a:t>
            </a:r>
            <a:endParaRPr/>
          </a:p>
        </p:txBody>
      </p:sp>
      <p:sp>
        <p:nvSpPr>
          <p:cNvPr id="331" name="Google Shape;331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Computing: Accessibility</a:t>
            </a:r>
            <a:endParaRPr/>
          </a:p>
        </p:txBody>
      </p:sp>
      <p:sp>
        <p:nvSpPr>
          <p:cNvPr id="337" name="Google Shape;337;p1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There is a large community in CSE focused on making technology more accessible for people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making web pages easily navigable for people who are blind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expanding internet access to remote populations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Connection: Elements of both universal design and inclusive design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Universal design: Designing products that work for as many people as possible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Inclusive design: Including more perspectives in the design process, and potentially developing specific solutions aimed at including different groups of people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38" name="Google Shape;338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 in Computing: Algorithmic Bias</a:t>
            </a:r>
            <a:endParaRPr/>
          </a:p>
        </p:txBody>
      </p:sp>
      <p:sp>
        <p:nvSpPr>
          <p:cNvPr id="344" name="Google Shape;344;p2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Research related to bias in AI/ML algorithms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E.g., Facial recognition technology not working as well on people of color (trained on primarily white datasets)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E.g., Racial bias in crime prediction algorithms (reflects the bias of our criminal justice system)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These results biases reflect biased design decisions throughout development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Picking datasets biased towards certain communities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Testing applications in biased environments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Bias in what is prioritized within an algorithm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45" name="Google Shape;345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Moving Towards Inclusive Design</a:t>
            </a:r>
            <a:endParaRPr/>
          </a:p>
        </p:txBody>
      </p:sp>
      <p:sp>
        <p:nvSpPr>
          <p:cNvPr id="351" name="Google Shape;351;p2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98844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Design is often categorized as being separate from other parts of the development process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 reality, happens in almost every stage of developing something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You can voice feedback and concerns in design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You are ultimately contributing to the design of it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What conversations already occur, then ask how we can do better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Different vision of how to approach building technology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Slogan offered by Animikii: “Move slow and empower people”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352" name="Google Shape;352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Next Steps in Design</a:t>
            </a:r>
            <a:endParaRPr dirty="0"/>
          </a:p>
        </p:txBody>
      </p:sp>
      <p:sp>
        <p:nvSpPr>
          <p:cNvPr id="358" name="Google Shape;358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Brief overview of design that only scratches the surface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Entire fields and majors related to design and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Human Computer Interaction (HCI)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User Experience (UX/UI)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Human Centered Design and Engineering (HCDE, major at UW)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Related courses: 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CSE 340: Interactive computing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CSE 440: Introduction to HCI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SOC 225: Data and society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HCDE department has some neat courses on this topic too!</a:t>
            </a:r>
            <a:endParaRPr dirty="0"/>
          </a:p>
        </p:txBody>
      </p:sp>
      <p:sp>
        <p:nvSpPr>
          <p:cNvPr id="359" name="Google Shape;359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Inclusive Design in Computing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Understanding Design and Its Importance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Compilers: Code Generation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Generating Target Code from an AST</a:t>
            </a:r>
            <a:endParaRPr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Two-Tier Compilation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Intermediate Programs and The Java Virtual Machine (JVM)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841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Inclusive Design in Computing</a:t>
            </a:r>
            <a:endParaRPr lang="en-US"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Understanding Design and Its Importance</a:t>
            </a:r>
            <a:endParaRPr lang="en-US"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Design Decisions in Computing</a:t>
            </a:r>
            <a:endParaRPr lang="en-US" b="1"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Compilers: Code Generation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Generating Target Code from an AST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Two-Tier Compilation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Intermediate Programs and The Java Virtual Machine (JVM)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8649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49e19df79_0_404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149e19df79_0_404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7" name="Google Shape;67;g1149e19df79_0_404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1149e19df79_0_404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1149e19df79_0_404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1149e19df79_0_404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1149e19df79_0_404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1149e19df79_0_404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73" name="Google Shape;73;g1149e19df79_0_404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" name="Google Shape;74;g1149e19df79_0_404"/>
          <p:cNvGrpSpPr/>
          <p:nvPr/>
        </p:nvGrpSpPr>
        <p:grpSpPr>
          <a:xfrm>
            <a:off x="5376423" y="4867087"/>
            <a:ext cx="939284" cy="1029610"/>
            <a:chOff x="4704173" y="3604372"/>
            <a:chExt cx="492804" cy="540166"/>
          </a:xfrm>
        </p:grpSpPr>
        <p:sp>
          <p:nvSpPr>
            <p:cNvPr id="75" name="Google Shape;75;g1149e19df79_0_40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g1149e19df79_0_404"/>
            <p:cNvSpPr/>
            <p:nvPr/>
          </p:nvSpPr>
          <p:spPr>
            <a:xfrm rot="-3063482">
              <a:off x="4767516" y="3616957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g1149e19df79_0_404"/>
            <p:cNvSpPr/>
            <p:nvPr/>
          </p:nvSpPr>
          <p:spPr>
            <a:xfrm rot="3109755">
              <a:off x="4990768" y="3617079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8" name="Google Shape;78;g1149e19df79_0_404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1149e19df79_0_404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1149e19df79_0_404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1149e19df79_0_404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1149e19df79_0_404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1149e19df79_0_404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1149e19df79_0_404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1149e19df79_0_404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1149e19df79_0_404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g1149e19df79_0_404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g1149e19df79_0_404"/>
          <p:cNvSpPr txBox="1"/>
          <p:nvPr/>
        </p:nvSpPr>
        <p:spPr>
          <a:xfrm>
            <a:off x="631596" y="2963925"/>
            <a:ext cx="14463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(Project 8)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g1149e19df79_0_404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49e19df79_0_44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110" name="Google Shape;110;g1149e19df79_0_44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111" name="Google Shape;111;g1149e19df79_0_446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g1149e19df79_0_446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1149e19df79_0_446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1149e19df79_0_446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1149e19df79_0_446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1149e19df79_0_446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1149e19df79_0_446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g1149e19df79_0_446"/>
          <p:cNvGrpSpPr/>
          <p:nvPr/>
        </p:nvGrpSpPr>
        <p:grpSpPr>
          <a:xfrm>
            <a:off x="425024" y="5303775"/>
            <a:ext cx="1896000" cy="1253100"/>
            <a:chOff x="114749" y="5313500"/>
            <a:chExt cx="1896000" cy="1253100"/>
          </a:xfrm>
        </p:grpSpPr>
        <p:sp>
          <p:nvSpPr>
            <p:cNvPr id="119" name="Google Shape;119;g1149e19df79_0_446"/>
            <p:cNvSpPr/>
            <p:nvPr/>
          </p:nvSpPr>
          <p:spPr>
            <a:xfrm>
              <a:off x="114749" y="5313500"/>
              <a:ext cx="1896000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g1149e19df79_0_446"/>
            <p:cNvSpPr/>
            <p:nvPr/>
          </p:nvSpPr>
          <p:spPr>
            <a:xfrm>
              <a:off x="225047" y="5886600"/>
              <a:ext cx="4266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1" name="Google Shape;121;g1149e19df79_0_446"/>
            <p:cNvSpPr/>
            <p:nvPr/>
          </p:nvSpPr>
          <p:spPr>
            <a:xfrm>
              <a:off x="678597" y="5886600"/>
              <a:ext cx="3648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2" name="Google Shape;122;g1149e19df79_0_446"/>
            <p:cNvSpPr/>
            <p:nvPr/>
          </p:nvSpPr>
          <p:spPr>
            <a:xfrm>
              <a:off x="225047" y="6207500"/>
              <a:ext cx="5430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3" name="Google Shape;123;g1149e19df79_0_446"/>
            <p:cNvSpPr/>
            <p:nvPr/>
          </p:nvSpPr>
          <p:spPr>
            <a:xfrm>
              <a:off x="1076946" y="58866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24" name="Google Shape;124;g1149e19df79_0_446"/>
            <p:cNvSpPr/>
            <p:nvPr/>
          </p:nvSpPr>
          <p:spPr>
            <a:xfrm>
              <a:off x="778446" y="6207500"/>
              <a:ext cx="80190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125" name="Google Shape;125;g1149e19df79_0_446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1149e19df79_0_446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1149e19df79_0_446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Google Shape;128;g1149e19df79_0_446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129" name="Google Shape;129;g1149e19df79_0_446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g1149e19df79_0_446"/>
            <p:cNvSpPr/>
            <p:nvPr/>
          </p:nvSpPr>
          <p:spPr>
            <a:xfrm>
              <a:off x="2813350" y="58835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1" name="Google Shape;131;g1149e19df79_0_446"/>
            <p:cNvSpPr/>
            <p:nvPr/>
          </p:nvSpPr>
          <p:spPr>
            <a:xfrm>
              <a:off x="251947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32" name="Google Shape;132;g1149e19df79_0_446"/>
            <p:cNvSpPr/>
            <p:nvPr/>
          </p:nvSpPr>
          <p:spPr>
            <a:xfrm>
              <a:off x="3098025" y="6230050"/>
              <a:ext cx="447900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133" name="Google Shape;133;g1149e19df79_0_446"/>
            <p:cNvCxnSpPr>
              <a:stCxn id="131" idx="0"/>
              <a:endCxn id="130" idx="2"/>
            </p:cNvCxnSpPr>
            <p:nvPr/>
          </p:nvCxnSpPr>
          <p:spPr>
            <a:xfrm rot="10800000" flipH="1">
              <a:off x="2743425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34" name="Google Shape;134;g1149e19df79_0_446"/>
            <p:cNvCxnSpPr>
              <a:endCxn id="132" idx="0"/>
            </p:cNvCxnSpPr>
            <p:nvPr/>
          </p:nvCxnSpPr>
          <p:spPr>
            <a:xfrm>
              <a:off x="3003975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35" name="Google Shape;135;g1149e19df79_0_446"/>
          <p:cNvSpPr/>
          <p:nvPr/>
        </p:nvSpPr>
        <p:spPr>
          <a:xfrm>
            <a:off x="240351" y="1234081"/>
            <a:ext cx="3144000" cy="2029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149e19df79_0_446"/>
          <p:cNvSpPr/>
          <p:nvPr/>
        </p:nvSpPr>
        <p:spPr>
          <a:xfrm>
            <a:off x="6026050" y="1357064"/>
            <a:ext cx="2877600" cy="18678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The Task</a:t>
            </a:r>
            <a:endParaRPr/>
          </a:p>
        </p:txBody>
      </p:sp>
      <p:sp>
        <p:nvSpPr>
          <p:cNvPr id="150" name="Google Shape;150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Convert the AST into </a:t>
            </a:r>
            <a:r>
              <a:rPr lang="en-US" b="1" dirty="0"/>
              <a:t>target language code </a:t>
            </a:r>
            <a:r>
              <a:rPr lang="en-US" dirty="0"/>
              <a:t>that produces the same result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Project 8 goal: Produce </a:t>
            </a:r>
            <a:r>
              <a:rPr lang="en-US" b="1" dirty="0"/>
              <a:t>reliable</a:t>
            </a:r>
            <a:r>
              <a:rPr lang="en-US" dirty="0"/>
              <a:t>, not efficient, compiler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tricky bit: Do it automatically for all possible arrangements of code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stay sane, we’ll break the task down: Generate code </a:t>
            </a:r>
            <a:r>
              <a:rPr lang="en-US" i="1" dirty="0"/>
              <a:t>for each node type </a:t>
            </a:r>
            <a:r>
              <a:rPr lang="en-US" dirty="0"/>
              <a:t>in the AST</a:t>
            </a:r>
            <a:endParaRPr dirty="0"/>
          </a:p>
        </p:txBody>
      </p:sp>
      <p:sp>
        <p:nvSpPr>
          <p:cNvPr id="151" name="Google Shape;151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152" name="Google Shape;152;p5"/>
          <p:cNvSpPr/>
          <p:nvPr/>
        </p:nvSpPr>
        <p:spPr>
          <a:xfrm>
            <a:off x="1398750" y="140445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2154149" y="1644675"/>
            <a:ext cx="1046233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1588750" y="2406725"/>
            <a:ext cx="86378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5" name="Google Shape;155;p5"/>
          <p:cNvSpPr/>
          <p:nvPr/>
        </p:nvSpPr>
        <p:spPr>
          <a:xfrm>
            <a:off x="2825749" y="2406675"/>
            <a:ext cx="944161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6" name="Google Shape;156;p5"/>
          <p:cNvCxnSpPr>
            <a:stCxn id="154" idx="0"/>
            <a:endCxn id="153" idx="2"/>
          </p:cNvCxnSpPr>
          <p:nvPr/>
        </p:nvCxnSpPr>
        <p:spPr>
          <a:xfrm rot="10800000" flipH="1">
            <a:off x="2020640" y="1929725"/>
            <a:ext cx="656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5"/>
          <p:cNvCxnSpPr>
            <a:stCxn id="155" idx="0"/>
            <a:endCxn id="153" idx="2"/>
          </p:cNvCxnSpPr>
          <p:nvPr/>
        </p:nvCxnSpPr>
        <p:spPr>
          <a:xfrm rot="10800000">
            <a:off x="2677130" y="1929675"/>
            <a:ext cx="620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8" name="Google Shape;158;p5"/>
          <p:cNvSpPr txBox="1"/>
          <p:nvPr/>
        </p:nvSpPr>
        <p:spPr>
          <a:xfrm>
            <a:off x="1782875" y="1985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2954075" y="1985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Google Shape;160;p5"/>
          <p:cNvSpPr/>
          <p:nvPr/>
        </p:nvSpPr>
        <p:spPr>
          <a:xfrm>
            <a:off x="5250450" y="1586576"/>
            <a:ext cx="2155500" cy="1235348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/>
          <p:nvPr/>
        </p:nvSpPr>
        <p:spPr>
          <a:xfrm>
            <a:off x="4242588" y="196545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7" name="Google Shape;167;g1149e19df79_0_547"/>
          <p:cNvCxnSpPr/>
          <p:nvPr/>
        </p:nvCxnSpPr>
        <p:spPr>
          <a:xfrm>
            <a:off x="0" y="2453025"/>
            <a:ext cx="21219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68" name="Google Shape;168;g1149e19df79_0_547"/>
          <p:cNvCxnSpPr/>
          <p:nvPr/>
        </p:nvCxnSpPr>
        <p:spPr>
          <a:xfrm>
            <a:off x="3271175" y="2453025"/>
            <a:ext cx="2766300" cy="0"/>
          </a:xfrm>
          <a:prstGeom prst="straightConnector1">
            <a:avLst/>
          </a:prstGeom>
          <a:noFill/>
          <a:ln w="19050" cap="flat" cmpd="sng">
            <a:solidFill>
              <a:srgbClr val="999999"/>
            </a:solidFill>
            <a:prstDash val="solid"/>
            <a:round/>
            <a:headEnd type="stealth" w="med" len="med"/>
            <a:tailEnd type="stealth" w="med" len="med"/>
          </a:ln>
        </p:spPr>
      </p:cxnSp>
      <p:cxnSp>
        <p:nvCxnSpPr>
          <p:cNvPr id="169" name="Google Shape;169;g1149e19df79_0_547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0" name="Google Shape;170;g1149e19df79_0_547"/>
          <p:cNvCxnSpPr>
            <a:stCxn id="171" idx="2"/>
            <a:endCxn id="172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3" name="Google Shape;173;g1149e19df79_0_54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Compile Time vs. Run Time</a:t>
            </a:r>
            <a:endParaRPr/>
          </a:p>
        </p:txBody>
      </p:sp>
      <p:sp>
        <p:nvSpPr>
          <p:cNvPr id="174" name="Google Shape;174;g1149e19df79_0_54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175" name="Google Shape;175;g1149e19df79_0_547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g1149e19df79_0_547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1149e19df79_0_547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sz="1900" b="1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1149e19df79_0_547"/>
          <p:cNvSpPr/>
          <p:nvPr/>
        </p:nvSpPr>
        <p:spPr>
          <a:xfrm>
            <a:off x="2384168" y="2377731"/>
            <a:ext cx="6486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6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8" name="Google Shape;178;g1149e19df79_0_547"/>
          <p:cNvSpPr/>
          <p:nvPr/>
        </p:nvSpPr>
        <p:spPr>
          <a:xfrm>
            <a:off x="2086713" y="2802276"/>
            <a:ext cx="5349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6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9" name="Google Shape;179;g1149e19df79_0_547"/>
          <p:cNvSpPr/>
          <p:nvPr/>
        </p:nvSpPr>
        <p:spPr>
          <a:xfrm>
            <a:off x="2768132" y="2802248"/>
            <a:ext cx="585000" cy="159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n-US" sz="6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6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0" name="Google Shape;180;g1149e19df79_0_547"/>
          <p:cNvCxnSpPr>
            <a:stCxn id="178" idx="0"/>
            <a:endCxn id="177" idx="2"/>
          </p:cNvCxnSpPr>
          <p:nvPr/>
        </p:nvCxnSpPr>
        <p:spPr>
          <a:xfrm rot="10800000" flipH="1">
            <a:off x="2354163" y="2536776"/>
            <a:ext cx="3543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1" name="Google Shape;181;g1149e19df79_0_547"/>
          <p:cNvCxnSpPr>
            <a:stCxn id="179" idx="0"/>
            <a:endCxn id="177" idx="2"/>
          </p:cNvCxnSpPr>
          <p:nvPr/>
        </p:nvCxnSpPr>
        <p:spPr>
          <a:xfrm rot="10800000">
            <a:off x="2708432" y="2536748"/>
            <a:ext cx="352200" cy="2655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2" name="Google Shape;182;g1149e19df79_0_547"/>
          <p:cNvSpPr txBox="1"/>
          <p:nvPr/>
        </p:nvSpPr>
        <p:spPr>
          <a:xfrm>
            <a:off x="2069176" y="2537484"/>
            <a:ext cx="648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3" name="Google Shape;183;g1149e19df79_0_547"/>
          <p:cNvSpPr txBox="1"/>
          <p:nvPr/>
        </p:nvSpPr>
        <p:spPr>
          <a:xfrm>
            <a:off x="2872201" y="2523051"/>
            <a:ext cx="648600" cy="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7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4" name="Google Shape;184;g1149e19df79_0_547"/>
          <p:cNvSpPr/>
          <p:nvPr/>
        </p:nvSpPr>
        <p:spPr>
          <a:xfrm>
            <a:off x="4095013" y="2301124"/>
            <a:ext cx="1190100" cy="8244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1149e19df79_0_547"/>
          <p:cNvSpPr/>
          <p:nvPr/>
        </p:nvSpPr>
        <p:spPr>
          <a:xfrm rot="-373427" flipH="1">
            <a:off x="6179196" y="2296705"/>
            <a:ext cx="980262" cy="722295"/>
          </a:xfrm>
          <a:prstGeom prst="lightningBol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g1149e19df79_0_547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Compiler (a Java program) is running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Generates Hack instructions that will be run later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types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variables, but NOT the </a:t>
            </a:r>
            <a:r>
              <a:rPr lang="en-US" sz="16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values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 variables or which </a:t>
            </a:r>
            <a:r>
              <a:rPr lang="en-US" sz="16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 path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taken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1149e19df79_0_547"/>
          <p:cNvSpPr/>
          <p:nvPr/>
        </p:nvSpPr>
        <p:spPr>
          <a:xfrm>
            <a:off x="259963" y="2301125"/>
            <a:ext cx="1190100" cy="762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x = 5 + 3;</a:t>
            </a:r>
            <a:endParaRPr sz="9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1149e19df79_0_547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rgbClr val="E6913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(a Hack program) is running on the Hack computer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 pitchFamily="34" charset="0"/>
              <a:buChar char="•"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Know value of variables, which code path is taken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1149e19df79_0_547"/>
          <p:cNvSpPr txBox="1"/>
          <p:nvPr/>
        </p:nvSpPr>
        <p:spPr>
          <a:xfrm>
            <a:off x="6069925" y="2460900"/>
            <a:ext cx="10464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en-US" sz="1400" b="1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ehavior</a:t>
            </a:r>
            <a:endParaRPr sz="1400" b="1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149e19df79_0_58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194" name="Google Shape;194;g1149e19df79_0_58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95" name="Google Shape;195;g1149e19df79_0_58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196" name="Google Shape;196;g1149e19df79_0_580"/>
          <p:cNvSpPr/>
          <p:nvPr/>
        </p:nvSpPr>
        <p:spPr>
          <a:xfrm>
            <a:off x="1398750" y="3220700"/>
            <a:ext cx="2494800" cy="177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1149e19df79_0_580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g1149e19df79_0_580"/>
          <p:cNvSpPr/>
          <p:nvPr/>
        </p:nvSpPr>
        <p:spPr>
          <a:xfrm>
            <a:off x="1588750" y="4222975"/>
            <a:ext cx="8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9" name="Google Shape;199;g1149e19df79_0_580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00" name="Google Shape;200;g1149e19df79_0_580"/>
          <p:cNvCxnSpPr>
            <a:stCxn id="198" idx="0"/>
            <a:endCxn id="197" idx="2"/>
          </p:cNvCxnSpPr>
          <p:nvPr/>
        </p:nvCxnSpPr>
        <p:spPr>
          <a:xfrm rot="10800000" flipH="1">
            <a:off x="2026150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1" name="Google Shape;201;g1149e19df79_0_580"/>
          <p:cNvCxnSpPr>
            <a:stCxn id="199" idx="0"/>
            <a:endCxn id="197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2" name="Google Shape;202;g1149e19df79_0_580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3" name="Google Shape;203;g1149e19df79_0_580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4" name="Google Shape;204;g1149e19df79_0_580"/>
          <p:cNvSpPr/>
          <p:nvPr/>
        </p:nvSpPr>
        <p:spPr>
          <a:xfrm rot="-1799471">
            <a:off x="4163765" y="2865502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g1149e19df79_0_580"/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1149e19df79_0_580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12" name="Google Shape;212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</a:rPr>
              <a:t>Here’s how you, a brilliant human, would likely translate this syntax tree into Hack: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13" name="Google Shape;213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214" name="Google Shape;214;p7"/>
          <p:cNvSpPr/>
          <p:nvPr/>
        </p:nvSpPr>
        <p:spPr>
          <a:xfrm>
            <a:off x="1398750" y="3220700"/>
            <a:ext cx="2494800" cy="1775194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1588750" y="4222975"/>
            <a:ext cx="874864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18" name="Google Shape;218;p7"/>
          <p:cNvCxnSpPr>
            <a:stCxn id="216" idx="0"/>
            <a:endCxn id="215" idx="2"/>
          </p:cNvCxnSpPr>
          <p:nvPr/>
        </p:nvCxnSpPr>
        <p:spPr>
          <a:xfrm rot="10800000" flipH="1">
            <a:off x="2026182" y="3745975"/>
            <a:ext cx="620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9" name="Google Shape;219;p7"/>
          <p:cNvCxnSpPr>
            <a:stCxn id="217" idx="0"/>
            <a:endCxn id="215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0" name="Google Shape;220;p7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1" name="Google Shape;221;p7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2" name="Google Shape;222;p7"/>
          <p:cNvSpPr/>
          <p:nvPr/>
        </p:nvSpPr>
        <p:spPr>
          <a:xfrm rot="-1799471">
            <a:off x="4163756" y="2865507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D=D+A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/>
          <p:nvPr/>
        </p:nvSpPr>
        <p:spPr>
          <a:xfrm>
            <a:off x="5250450" y="3121075"/>
            <a:ext cx="2630400" cy="373629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7"/>
          <p:cNvSpPr/>
          <p:nvPr/>
        </p:nvSpPr>
        <p:spPr>
          <a:xfrm rot="1799471">
            <a:off x="4163754" y="4693326"/>
            <a:ext cx="900240" cy="59232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7"/>
          <p:cNvSpPr txBox="1"/>
          <p:nvPr/>
        </p:nvSpPr>
        <p:spPr>
          <a:xfrm>
            <a:off x="4034100" y="4573925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(trying its best)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205;g1149e19df79_0_580">
            <a:extLst>
              <a:ext uri="{FF2B5EF4-FFF2-40B4-BE49-F238E27FC236}">
                <a16:creationId xmlns:a16="http://schemas.microsoft.com/office/drawing/2014/main" id="{A3CDEA86-731B-7FCA-9709-0387677FE6F2}"/>
              </a:ext>
            </a:extLst>
          </p:cNvPr>
          <p:cNvSpPr txBox="1"/>
          <p:nvPr/>
        </p:nvSpPr>
        <p:spPr>
          <a:xfrm>
            <a:off x="4022118" y="283291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Human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(genius)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33" name="Google Shape;233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Why? Modularity: We can fit any expression in that slot, as long as </a:t>
            </a:r>
            <a:r>
              <a:rPr lang="en-US" b="1" dirty="0"/>
              <a:t>its result ends up in R0!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34" name="Google Shape;234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235" name="Google Shape;235;p8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8"/>
          <p:cNvSpPr txBox="1"/>
          <p:nvPr/>
        </p:nvSpPr>
        <p:spPr>
          <a:xfrm>
            <a:off x="3098504" y="3695993"/>
            <a:ext cx="141304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(actually, quite clever!)</a:t>
            </a:r>
            <a:endParaRPr sz="16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42" name="Google Shape;242;p8"/>
          <p:cNvCxnSpPr>
            <a:stCxn id="240" idx="0"/>
            <a:endCxn id="239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p8"/>
          <p:cNvCxnSpPr>
            <a:stCxn id="241" idx="0"/>
            <a:endCxn id="239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4" name="Google Shape;244;p8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8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8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57" name="Google Shape;257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Why? Modularity: We can fit any expression in that slot, as long as </a:t>
            </a:r>
            <a:r>
              <a:rPr lang="en-US" b="1"/>
              <a:t>its result ends up in R0!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Even another 			 !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258" name="Google Shape;25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9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9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9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9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9"/>
          <p:cNvSpPr/>
          <p:nvPr/>
        </p:nvSpPr>
        <p:spPr>
          <a:xfrm>
            <a:off x="5073225" y="241591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somehow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66" name="Google Shape;266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05025" y="2684975"/>
            <a:ext cx="812400" cy="81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64025" y="4166975"/>
            <a:ext cx="812400" cy="81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9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459275" y="3220700"/>
            <a:ext cx="2954100" cy="2447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0" i="0" u="none" strike="noStrike" cap="none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9"/>
          <p:cNvSpPr/>
          <p:nvPr/>
        </p:nvSpPr>
        <p:spPr>
          <a:xfrm>
            <a:off x="649274" y="4222975"/>
            <a:ext cx="861775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3" name="Google Shape;273;p9"/>
          <p:cNvCxnSpPr>
            <a:stCxn id="271" idx="0"/>
            <a:endCxn id="270" idx="2"/>
          </p:cNvCxnSpPr>
          <p:nvPr/>
        </p:nvCxnSpPr>
        <p:spPr>
          <a:xfrm rot="10800000" flipH="1">
            <a:off x="1080162" y="3745975"/>
            <a:ext cx="6264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4" name="Google Shape;274;p9"/>
          <p:cNvCxnSpPr>
            <a:stCxn id="272" idx="0"/>
            <a:endCxn id="270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5" name="Google Shape;275;p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137750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2438050" y="48346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</a:t>
            </a:r>
            <a:r>
              <a:rPr lang="en-US" b="1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79" name="Google Shape;279;p9"/>
          <p:cNvCxnSpPr>
            <a:stCxn id="278" idx="0"/>
            <a:endCxn id="272" idx="2"/>
          </p:cNvCxnSpPr>
          <p:nvPr/>
        </p:nvCxnSpPr>
        <p:spPr>
          <a:xfrm rot="10800000">
            <a:off x="2330350" y="4507925"/>
            <a:ext cx="551700" cy="326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p9"/>
          <p:cNvCxnSpPr>
            <a:stCxn id="277" idx="0"/>
          </p:cNvCxnSpPr>
          <p:nvPr/>
        </p:nvCxnSpPr>
        <p:spPr>
          <a:xfrm rot="10800000" flipH="1">
            <a:off x="1821500" y="4519625"/>
            <a:ext cx="516900" cy="315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1" name="Google Shape;281;p9"/>
          <p:cNvSpPr txBox="1"/>
          <p:nvPr/>
        </p:nvSpPr>
        <p:spPr>
          <a:xfrm>
            <a:off x="1587950" y="44957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9"/>
          <p:cNvSpPr txBox="1"/>
          <p:nvPr/>
        </p:nvSpPr>
        <p:spPr>
          <a:xfrm>
            <a:off x="2624900" y="44957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2749100" y="23572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89" name="Google Shape;289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90" name="Google Shape;290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291" name="Google Shape;291;p10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0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0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5" name="Google Shape;295;p10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6" name="Google Shape;296;p10"/>
          <p:cNvCxnSpPr>
            <a:stCxn id="294" idx="0"/>
            <a:endCxn id="293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7" name="Google Shape;297;p10"/>
          <p:cNvCxnSpPr>
            <a:stCxn id="295" idx="0"/>
            <a:endCxn id="293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8" name="Google Shape;298;p10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9" name="Google Shape;299;p10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0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10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0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10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0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0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149e19df79_0_62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12" name="Google Shape;312;g1149e19df79_0_62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Now, we need to save R0 somehow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What if we save it in a temporary register? Let’s pick R2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0000"/>
                </a:solidFill>
              </a:rPr>
              <a:t>Why won’t this always work?</a:t>
            </a:r>
            <a:endParaRPr dirty="0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13208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13" name="Google Shape;313;g1149e19df79_0_62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314" name="Google Shape;314;g1149e19df79_0_629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g1149e19df79_0_629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1149e19df79_0_629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8E7CC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PLUS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g1149e19df79_0_629"/>
          <p:cNvSpPr/>
          <p:nvPr/>
        </p:nvSpPr>
        <p:spPr>
          <a:xfrm>
            <a:off x="649275" y="4222975"/>
            <a:ext cx="877500" cy="285000"/>
          </a:xfrm>
          <a:prstGeom prst="roundRect">
            <a:avLst>
              <a:gd name="adj" fmla="val 16667"/>
            </a:avLst>
          </a:prstGeom>
          <a:solidFill>
            <a:srgbClr val="F6B2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NUM(5)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g1149e19df79_0_629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NUM(3)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19" name="Google Shape;319;g1149e19df79_0_629"/>
          <p:cNvCxnSpPr>
            <a:stCxn id="317" idx="0"/>
            <a:endCxn id="316" idx="2"/>
          </p:cNvCxnSpPr>
          <p:nvPr/>
        </p:nvCxnSpPr>
        <p:spPr>
          <a:xfrm rot="10800000" flipH="1">
            <a:off x="1088025" y="3745975"/>
            <a:ext cx="6186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0" name="Google Shape;320;g1149e19df79_0_629"/>
          <p:cNvCxnSpPr>
            <a:stCxn id="318" idx="0"/>
            <a:endCxn id="316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1" name="Google Shape;321;g1149e19df79_0_629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2" name="Google Shape;322;g1149e19df79_0_629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3" name="Google Shape;323;g1149e19df79_0_629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g1149e19df79_0_629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1149e19df79_0_629"/>
          <p:cNvSpPr/>
          <p:nvPr/>
        </p:nvSpPr>
        <p:spPr>
          <a:xfrm>
            <a:off x="4707675" y="4493808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1149e19df79_0_629"/>
          <p:cNvSpPr/>
          <p:nvPr/>
        </p:nvSpPr>
        <p:spPr>
          <a:xfrm>
            <a:off x="5063400" y="2400900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@R2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@3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(reverse)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endParaRPr sz="1300" b="1" i="0" u="none" strike="noStrike" cap="none" dirty="0">
              <a:solidFill>
                <a:srgbClr val="6FA8DC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7" name="Google Shape;327;g1149e19df79_0_629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g1149e19df79_0_629"/>
          <p:cNvSpPr txBox="1"/>
          <p:nvPr/>
        </p:nvSpPr>
        <p:spPr>
          <a:xfrm rot="-5400000">
            <a:off x="4433000" y="47577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g1149e19df79_0_629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What is Design?</a:t>
            </a:r>
            <a:endParaRPr/>
          </a:p>
        </p:txBody>
      </p:sp>
      <p:sp>
        <p:nvSpPr>
          <p:cNvPr id="246" name="Google Shape;246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095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way something works, including how someone uses it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Almost always includes some element of interaction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Design could have different definitions, goals, and interpretations in different contexts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It’s also not always about the end-user of a product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you might design a codebase that’s easier to maintain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Everything we create has design, but there is a range to how intentional the design of something is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Could be completely forgotten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Could be focused on throughout the creation of something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47" name="Google Shape;247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It’s those pesky nested expressions! The </a:t>
            </a:r>
            <a:r>
              <a:rPr lang="en-US" dirty="0">
                <a:solidFill>
                  <a:srgbClr val="674EA7"/>
                </a:solidFill>
              </a:rPr>
              <a:t>outer PLUS</a:t>
            </a:r>
            <a:r>
              <a:rPr lang="en-US" dirty="0"/>
              <a:t> saves a value in R2, but the </a:t>
            </a:r>
            <a:r>
              <a:rPr lang="en-US" dirty="0">
                <a:solidFill>
                  <a:srgbClr val="6AA84F"/>
                </a:solidFill>
              </a:rPr>
              <a:t>inner PLUS</a:t>
            </a:r>
            <a:r>
              <a:rPr lang="en-US" dirty="0"/>
              <a:t> overwrites that value during its computation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35" name="Google Shape;335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36" name="Google Shape;336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337" name="Google Shape;337;p11"/>
          <p:cNvSpPr/>
          <p:nvPr/>
        </p:nvSpPr>
        <p:spPr>
          <a:xfrm>
            <a:off x="5125224" y="2398208"/>
            <a:ext cx="3013541" cy="4353818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Google Shape;338;p11"/>
          <p:cNvSpPr/>
          <p:nvPr/>
        </p:nvSpPr>
        <p:spPr>
          <a:xfrm>
            <a:off x="4735657" y="3857402"/>
            <a:ext cx="2464486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11"/>
          <p:cNvSpPr/>
          <p:nvPr/>
        </p:nvSpPr>
        <p:spPr>
          <a:xfrm>
            <a:off x="4718125" y="2398284"/>
            <a:ext cx="23874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11"/>
          <p:cNvSpPr/>
          <p:nvPr/>
        </p:nvSpPr>
        <p:spPr>
          <a:xfrm>
            <a:off x="5073025" y="2133884"/>
            <a:ext cx="306574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// save R0 in R2</a:t>
            </a:r>
            <a:endParaRPr sz="1400" b="1" i="1" u="none" strike="noStrike" cap="none" dirty="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restore R0 from R2 (!)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11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11"/>
          <p:cNvSpPr txBox="1"/>
          <p:nvPr/>
        </p:nvSpPr>
        <p:spPr>
          <a:xfrm rot="-5400000">
            <a:off x="4444975" y="267135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1"/>
          <p:cNvSpPr txBox="1"/>
          <p:nvPr/>
        </p:nvSpPr>
        <p:spPr>
          <a:xfrm rot="-5400000">
            <a:off x="4447745" y="4497302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 rot="5400000">
            <a:off x="7479007" y="3812409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5" name="Google Shape;345;p11"/>
          <p:cNvGrpSpPr/>
          <p:nvPr/>
        </p:nvGrpSpPr>
        <p:grpSpPr>
          <a:xfrm>
            <a:off x="459275" y="3220700"/>
            <a:ext cx="3149625" cy="2447400"/>
            <a:chOff x="459275" y="3220700"/>
            <a:chExt cx="3149625" cy="2447400"/>
          </a:xfrm>
        </p:grpSpPr>
        <p:sp>
          <p:nvSpPr>
            <p:cNvPr id="346" name="Google Shape;346;p11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1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8" name="Google Shape;348;p11"/>
            <p:cNvSpPr/>
            <p:nvPr/>
          </p:nvSpPr>
          <p:spPr>
            <a:xfrm>
              <a:off x="649274" y="4222975"/>
              <a:ext cx="861775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49" name="Google Shape;349;p11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0" name="Google Shape;350;p11"/>
            <p:cNvCxnSpPr>
              <a:stCxn id="348" idx="0"/>
              <a:endCxn id="347" idx="2"/>
            </p:cNvCxnSpPr>
            <p:nvPr/>
          </p:nvCxnSpPr>
          <p:spPr>
            <a:xfrm rot="10800000" flipH="1">
              <a:off x="1080162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1" name="Google Shape;351;p11"/>
            <p:cNvCxnSpPr>
              <a:stCxn id="349" idx="0"/>
              <a:endCxn id="347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2" name="Google Shape;352;p11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3" name="Google Shape;353;p11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4" name="Google Shape;354;p11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55" name="Google Shape;355;p11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56" name="Google Shape;356;p11"/>
            <p:cNvCxnSpPr>
              <a:stCxn id="355" idx="0"/>
              <a:endCxn id="349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7" name="Google Shape;357;p11"/>
            <p:cNvCxnSpPr>
              <a:stCxn id="354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58" name="Google Shape;358;p11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59" name="Google Shape;359;p11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66" name="Google Shape;366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Solution: Store “saved” values in a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Not quite the same as “The Stack” or function</a:t>
            </a:r>
            <a:br>
              <a:rPr lang="en-US" dirty="0"/>
            </a:br>
            <a:r>
              <a:rPr lang="en-US" dirty="0"/>
              <a:t>call stack frames (but used for a</a:t>
            </a:r>
            <a:br>
              <a:rPr lang="en-US" dirty="0"/>
            </a:br>
            <a:r>
              <a:rPr lang="en-US" dirty="0"/>
              <a:t>similar reason)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We’ll keep a stack starting at</a:t>
            </a:r>
            <a:br>
              <a:rPr lang="en-US" dirty="0"/>
            </a:br>
            <a:r>
              <a:rPr lang="en-US" dirty="0"/>
              <a:t>memory address 1024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R1 is our </a:t>
            </a:r>
            <a:r>
              <a:rPr lang="en-US" i="1" dirty="0"/>
              <a:t>stack pointer</a:t>
            </a:r>
            <a:r>
              <a:rPr lang="en-US" dirty="0"/>
              <a:t>: always stores</a:t>
            </a:r>
            <a:br>
              <a:rPr lang="en-US" dirty="0"/>
            </a:br>
            <a:r>
              <a:rPr lang="en-US" dirty="0"/>
              <a:t>address of last used stack position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built-in Hack push: manually copy</a:t>
            </a:r>
            <a:br>
              <a:rPr lang="en-US" dirty="0"/>
            </a:br>
            <a:r>
              <a:rPr lang="en-US" dirty="0"/>
              <a:t>to memory and increment R1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67" name="Google Shape;367;p13"/>
          <p:cNvSpPr txBox="1">
            <a:spLocks noGrp="1"/>
          </p:cNvSpPr>
          <p:nvPr>
            <p:ph type="sldNum" idx="12"/>
          </p:nvPr>
        </p:nvSpPr>
        <p:spPr>
          <a:xfrm>
            <a:off x="8534400" y="6147068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368" name="Google Shape;368;p13"/>
          <p:cNvSpPr/>
          <p:nvPr/>
        </p:nvSpPr>
        <p:spPr>
          <a:xfrm>
            <a:off x="473575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9" name="Google Shape;369;p13"/>
          <p:cNvSpPr/>
          <p:nvPr/>
        </p:nvSpPr>
        <p:spPr>
          <a:xfrm>
            <a:off x="1927593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74EA7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0" name="Google Shape;370;p13"/>
          <p:cNvSpPr/>
          <p:nvPr/>
        </p:nvSpPr>
        <p:spPr>
          <a:xfrm>
            <a:off x="2690981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(R0)</a:t>
            </a:r>
            <a:endParaRPr sz="18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1" name="Google Shape;371;p13"/>
          <p:cNvSpPr/>
          <p:nvPr/>
        </p:nvSpPr>
        <p:spPr>
          <a:xfrm>
            <a:off x="3454369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2" name="Google Shape;372;p13"/>
          <p:cNvSpPr/>
          <p:nvPr/>
        </p:nvSpPr>
        <p:spPr>
          <a:xfrm>
            <a:off x="4217757" y="5958878"/>
            <a:ext cx="763500" cy="5166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3" name="Google Shape;373;p13"/>
          <p:cNvSpPr txBox="1"/>
          <p:nvPr/>
        </p:nvSpPr>
        <p:spPr>
          <a:xfrm>
            <a:off x="522535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3"/>
          <p:cNvSpPr txBox="1"/>
          <p:nvPr/>
        </p:nvSpPr>
        <p:spPr>
          <a:xfrm>
            <a:off x="1988452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1024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3"/>
          <p:cNvSpPr txBox="1"/>
          <p:nvPr/>
        </p:nvSpPr>
        <p:spPr>
          <a:xfrm>
            <a:off x="2739941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1025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3"/>
          <p:cNvSpPr txBox="1"/>
          <p:nvPr/>
        </p:nvSpPr>
        <p:spPr>
          <a:xfrm>
            <a:off x="3503329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1026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3"/>
          <p:cNvSpPr txBox="1"/>
          <p:nvPr/>
        </p:nvSpPr>
        <p:spPr>
          <a:xfrm>
            <a:off x="4266717" y="5574325"/>
            <a:ext cx="665400" cy="3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1027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78" name="Google Shape;378;p13"/>
          <p:cNvCxnSpPr>
            <a:stCxn id="368" idx="2"/>
            <a:endCxn id="370" idx="2"/>
          </p:cNvCxnSpPr>
          <p:nvPr/>
        </p:nvCxnSpPr>
        <p:spPr>
          <a:xfrm rot="-5400000" flipH="1">
            <a:off x="1963675" y="5367128"/>
            <a:ext cx="600" cy="2217300"/>
          </a:xfrm>
          <a:prstGeom prst="curvedConnector3">
            <a:avLst>
              <a:gd name="adj1" fmla="val 3968750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9" name="Google Shape;379;p13"/>
          <p:cNvSpPr/>
          <p:nvPr/>
        </p:nvSpPr>
        <p:spPr>
          <a:xfrm>
            <a:off x="5882075" y="2361952"/>
            <a:ext cx="3027000" cy="4371907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13"/>
          <p:cNvSpPr/>
          <p:nvPr/>
        </p:nvSpPr>
        <p:spPr>
          <a:xfrm>
            <a:off x="5510675" y="3802903"/>
            <a:ext cx="2991288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13"/>
          <p:cNvSpPr/>
          <p:nvPr/>
        </p:nvSpPr>
        <p:spPr>
          <a:xfrm>
            <a:off x="5474975" y="2361953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13"/>
          <p:cNvSpPr/>
          <p:nvPr/>
        </p:nvSpPr>
        <p:spPr>
          <a:xfrm>
            <a:off x="5829875" y="2097553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@5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@1</a:t>
            </a:r>
            <a:endParaRPr sz="1400" b="1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push R0 to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pop R0 from slot 1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400" b="1" i="1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// pop R0 from slot 0</a:t>
            </a:r>
            <a:endParaRPr sz="1400" b="1" i="1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MD=D+M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3" name="Google Shape;383;p13"/>
          <p:cNvSpPr txBox="1"/>
          <p:nvPr/>
        </p:nvSpPr>
        <p:spPr>
          <a:xfrm rot="-5400000">
            <a:off x="5257475" y="2637603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sz="1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3"/>
          <p:cNvSpPr txBox="1"/>
          <p:nvPr/>
        </p:nvSpPr>
        <p:spPr>
          <a:xfrm rot="-5400000">
            <a:off x="5201813" y="4441853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3"/>
          <p:cNvSpPr txBox="1"/>
          <p:nvPr/>
        </p:nvSpPr>
        <p:spPr>
          <a:xfrm rot="5400000">
            <a:off x="8281025" y="3791978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sz="1400" b="1" i="0" u="none" strike="noStrike" cap="none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6" name="Google Shape;386;p13"/>
          <p:cNvGrpSpPr/>
          <p:nvPr/>
        </p:nvGrpSpPr>
        <p:grpSpPr>
          <a:xfrm>
            <a:off x="6410806" y="238163"/>
            <a:ext cx="2733245" cy="2123854"/>
            <a:chOff x="459275" y="3220700"/>
            <a:chExt cx="3149625" cy="2447400"/>
          </a:xfrm>
        </p:grpSpPr>
        <p:sp>
          <p:nvSpPr>
            <p:cNvPr id="387" name="Google Shape;387;p13"/>
            <p:cNvSpPr/>
            <p:nvPr/>
          </p:nvSpPr>
          <p:spPr>
            <a:xfrm>
              <a:off x="459275" y="3220700"/>
              <a:ext cx="2954100" cy="2447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4941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457200" marR="0" lvl="0" indent="4572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lang="en-US" sz="13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Abstract Syntax Tree</a:t>
              </a:r>
              <a:endParaRPr sz="1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1214675" y="3460925"/>
              <a:ext cx="984000" cy="285000"/>
            </a:xfrm>
            <a:prstGeom prst="roundRect">
              <a:avLst>
                <a:gd name="adj" fmla="val 16667"/>
              </a:avLst>
            </a:pr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649274" y="4222975"/>
              <a:ext cx="861900" cy="285000"/>
            </a:xfrm>
            <a:prstGeom prst="roundRect">
              <a:avLst>
                <a:gd name="adj" fmla="val 16667"/>
              </a:avLst>
            </a:prstGeom>
            <a:solidFill>
              <a:srgbClr val="F6B2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NUM(5)</a:t>
              </a:r>
              <a:endParaRPr sz="11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1886275" y="42229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PLUS</a:t>
              </a:r>
              <a:endParaRPr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1" name="Google Shape;391;p13"/>
            <p:cNvCxnSpPr>
              <a:stCxn id="389" idx="0"/>
              <a:endCxn id="388" idx="2"/>
            </p:cNvCxnSpPr>
            <p:nvPr/>
          </p:nvCxnSpPr>
          <p:spPr>
            <a:xfrm rot="10800000" flipH="1">
              <a:off x="1080224" y="3745975"/>
              <a:ext cx="6264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2" name="Google Shape;392;p13"/>
            <p:cNvCxnSpPr>
              <a:stCxn id="390" idx="0"/>
              <a:endCxn id="388" idx="2"/>
            </p:cNvCxnSpPr>
            <p:nvPr/>
          </p:nvCxnSpPr>
          <p:spPr>
            <a:xfrm rot="10800000">
              <a:off x="1706575" y="3745925"/>
              <a:ext cx="623700" cy="477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3" name="Google Shape;393;p13"/>
            <p:cNvSpPr txBox="1"/>
            <p:nvPr/>
          </p:nvSpPr>
          <p:spPr>
            <a:xfrm>
              <a:off x="843400" y="3801888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13"/>
            <p:cNvSpPr txBox="1"/>
            <p:nvPr/>
          </p:nvSpPr>
          <p:spPr>
            <a:xfrm>
              <a:off x="2014600" y="38018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137750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NUM(1)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438050" y="4834625"/>
              <a:ext cx="888000" cy="285000"/>
            </a:xfrm>
            <a:prstGeom prst="roundRect">
              <a:avLst>
                <a:gd name="adj" fmla="val 16667"/>
              </a:avLst>
            </a:pr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</a:t>
              </a:r>
              <a:r>
                <a:rPr lang="en-US" sz="1200" b="1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397" name="Google Shape;397;p13"/>
            <p:cNvCxnSpPr>
              <a:stCxn id="396" idx="0"/>
              <a:endCxn id="390" idx="2"/>
            </p:cNvCxnSpPr>
            <p:nvPr/>
          </p:nvCxnSpPr>
          <p:spPr>
            <a:xfrm rot="10800000">
              <a:off x="2330350" y="4507925"/>
              <a:ext cx="551700" cy="3267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98" name="Google Shape;398;p13"/>
            <p:cNvCxnSpPr>
              <a:stCxn id="395" idx="0"/>
            </p:cNvCxnSpPr>
            <p:nvPr/>
          </p:nvCxnSpPr>
          <p:spPr>
            <a:xfrm rot="10800000" flipH="1">
              <a:off x="1821500" y="4519625"/>
              <a:ext cx="516900" cy="3150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99" name="Google Shape;399;p13"/>
            <p:cNvSpPr txBox="1"/>
            <p:nvPr/>
          </p:nvSpPr>
          <p:spPr>
            <a:xfrm>
              <a:off x="1587950" y="4495775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left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00" name="Google Shape;400;p13"/>
            <p:cNvSpPr txBox="1"/>
            <p:nvPr/>
          </p:nvSpPr>
          <p:spPr>
            <a:xfrm>
              <a:off x="2624900" y="4495763"/>
              <a:ext cx="9840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lang="en-US" sz="1000" b="1" i="0" u="none" strike="noStrike" cap="none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rPr>
                <a:t>right</a:t>
              </a:r>
              <a:endParaRPr sz="1000" b="1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What about variables?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Just like Assembler: Generate symbol table with mapping from variable names to spots in memory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Arrays get more (contiguous) spots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keyboard</a:t>
            </a:r>
            <a:r>
              <a:rPr lang="en-US"/>
              <a:t> are built-in array variables, allowing I/O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406" name="Google Shape;406;p14"/>
          <p:cNvSpPr/>
          <p:nvPr/>
        </p:nvSpPr>
        <p:spPr>
          <a:xfrm>
            <a:off x="6471800" y="18793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arr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07" name="Google Shape;407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408" name="Google Shape;408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409" name="Google Shape;409;p14"/>
          <p:cNvSpPr/>
          <p:nvPr/>
        </p:nvSpPr>
        <p:spPr>
          <a:xfrm>
            <a:off x="6471800" y="3350850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screen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0" name="Google Shape;410;p14"/>
          <p:cNvSpPr/>
          <p:nvPr/>
        </p:nvSpPr>
        <p:spPr>
          <a:xfrm>
            <a:off x="7751475" y="3350850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16384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1" name="Google Shape;411;p14"/>
          <p:cNvSpPr/>
          <p:nvPr/>
        </p:nvSpPr>
        <p:spPr>
          <a:xfrm>
            <a:off x="3864925" y="2336975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@262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4"/>
          <p:cNvSpPr/>
          <p:nvPr/>
        </p:nvSpPr>
        <p:spPr>
          <a:xfrm>
            <a:off x="918750" y="2202125"/>
            <a:ext cx="2494800" cy="1456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arr[5];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 int bar,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 bar = star;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4"/>
          <p:cNvSpPr/>
          <p:nvPr/>
        </p:nvSpPr>
        <p:spPr>
          <a:xfrm>
            <a:off x="6471800" y="2860325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star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4" name="Google Shape;414;p14"/>
          <p:cNvSpPr/>
          <p:nvPr/>
        </p:nvSpPr>
        <p:spPr>
          <a:xfrm>
            <a:off x="7751475" y="2860325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5" name="Google Shape;415;p14"/>
          <p:cNvSpPr/>
          <p:nvPr/>
        </p:nvSpPr>
        <p:spPr>
          <a:xfrm>
            <a:off x="6471800" y="2369813"/>
            <a:ext cx="12798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6" name="Google Shape;416;p14"/>
          <p:cNvSpPr/>
          <p:nvPr/>
        </p:nvSpPr>
        <p:spPr>
          <a:xfrm>
            <a:off x="7751475" y="23698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261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7" name="Google Shape;417;p14"/>
          <p:cNvSpPr/>
          <p:nvPr/>
        </p:nvSpPr>
        <p:spPr>
          <a:xfrm>
            <a:off x="7751475" y="1879313"/>
            <a:ext cx="1129500" cy="490500"/>
          </a:xfrm>
          <a:prstGeom prst="rect">
            <a:avLst/>
          </a:prstGeom>
          <a:noFill/>
          <a:ln w="28575" cap="flat" cmpd="sng">
            <a:solidFill>
              <a:srgbClr val="43434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256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Generation: Takeaways</a:t>
            </a:r>
            <a:endParaRPr/>
          </a:p>
        </p:txBody>
      </p:sp>
      <p:sp>
        <p:nvSpPr>
          <p:cNvPr id="423" name="Google Shape;42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task: Writing several small snippets of Hack assembly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need to be very generalizable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Whenever a PLUS expression is encountered, should generate almost the same code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Conventions make the task much easier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after any expression code runs, result should always be stored in R0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Then parent code can depend on it</a:t>
            </a:r>
            <a:endParaRPr dirty="0"/>
          </a:p>
        </p:txBody>
      </p:sp>
      <p:sp>
        <p:nvSpPr>
          <p:cNvPr id="424" name="Google Shape;42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149e19df79_0_5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31" name="Google Shape;431;g1149e19df79_0_54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12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Inclusive Design in Computing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Understanding Design and Its Importance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Design Decisions in Computing</a:t>
            </a: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Compilers: Code Generation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Generating Target Code from an AST</a:t>
            </a:r>
            <a:endParaRPr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b="1" dirty="0">
                <a:solidFill>
                  <a:srgbClr val="4B2A85"/>
                </a:solidFill>
              </a:rPr>
              <a:t>Two-Tier Compilation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rgbClr val="4B2A85"/>
                </a:solidFill>
              </a:rPr>
              <a:t>Intermediate Programs and The Java Virtual Machine (JVM)</a:t>
            </a:r>
            <a:endParaRPr b="1" dirty="0">
              <a:solidFill>
                <a:srgbClr val="4B2A85"/>
              </a:solidFill>
            </a:endParaRPr>
          </a:p>
        </p:txBody>
      </p:sp>
      <p:sp>
        <p:nvSpPr>
          <p:cNvPr id="432" name="Google Shape;432;g1149e19df79_0_5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0219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8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8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4" name="Google Shape;94;p48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8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8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8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8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48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00" name="Google Shape;100;p48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1" name="Google Shape;101;p48"/>
          <p:cNvGrpSpPr/>
          <p:nvPr/>
        </p:nvGrpSpPr>
        <p:grpSpPr>
          <a:xfrm>
            <a:off x="5376420" y="4867084"/>
            <a:ext cx="939284" cy="1029610"/>
            <a:chOff x="4704173" y="3604372"/>
            <a:chExt cx="492804" cy="540166"/>
          </a:xfrm>
        </p:grpSpPr>
        <p:sp>
          <p:nvSpPr>
            <p:cNvPr id="102" name="Google Shape;102;p48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48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48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5" name="Google Shape;105;p48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8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8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8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8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8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8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8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48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8"/>
          <p:cNvSpPr txBox="1"/>
          <p:nvPr/>
        </p:nvSpPr>
        <p:spPr>
          <a:xfrm>
            <a:off x="620700" y="6165650"/>
            <a:ext cx="2047800" cy="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“Real-World” Examples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Our Computer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8"/>
          <p:cNvSpPr txBox="1"/>
          <p:nvPr/>
        </p:nvSpPr>
        <p:spPr>
          <a:xfrm>
            <a:off x="229225" y="6275150"/>
            <a:ext cx="80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KEY: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8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8"/>
          <p:cNvSpPr txBox="1"/>
          <p:nvPr/>
        </p:nvSpPr>
        <p:spPr>
          <a:xfrm>
            <a:off x="749200" y="2963925"/>
            <a:ext cx="1328700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Project 8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8"/>
          <p:cNvSpPr/>
          <p:nvPr/>
        </p:nvSpPr>
        <p:spPr>
          <a:xfrm>
            <a:off x="5748250" y="2303475"/>
            <a:ext cx="747900" cy="5841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8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Single Tier</a:t>
            </a:r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127" name="Google Shape;127;p49"/>
          <p:cNvSpPr/>
          <p:nvPr/>
        </p:nvSpPr>
        <p:spPr>
          <a:xfrm>
            <a:off x="3853200" y="18976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9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9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9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9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4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49"/>
          <p:cNvSpPr/>
          <p:nvPr/>
        </p:nvSpPr>
        <p:spPr>
          <a:xfrm rot="2397614">
            <a:off x="2565382" y="2289844"/>
            <a:ext cx="398439" cy="279476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9"/>
          <p:cNvSpPr/>
          <p:nvPr/>
        </p:nvSpPr>
        <p:spPr>
          <a:xfrm>
            <a:off x="2342500" y="3356175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49"/>
          <p:cNvSpPr/>
          <p:nvPr/>
        </p:nvSpPr>
        <p:spPr>
          <a:xfrm rot="1255186">
            <a:off x="3783901" y="2598375"/>
            <a:ext cx="398252" cy="2383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9"/>
          <p:cNvSpPr/>
          <p:nvPr/>
        </p:nvSpPr>
        <p:spPr>
          <a:xfrm rot="-1351817">
            <a:off x="5109717" y="2575246"/>
            <a:ext cx="398516" cy="23912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9"/>
          <p:cNvSpPr/>
          <p:nvPr/>
        </p:nvSpPr>
        <p:spPr>
          <a:xfrm rot="-2826317">
            <a:off x="6344270" y="2187093"/>
            <a:ext cx="398441" cy="279475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9"/>
          <p:cNvSpPr/>
          <p:nvPr/>
        </p:nvSpPr>
        <p:spPr>
          <a:xfrm>
            <a:off x="3504588" y="3499538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9"/>
          <p:cNvSpPr/>
          <p:nvPr/>
        </p:nvSpPr>
        <p:spPr>
          <a:xfrm>
            <a:off x="4754638" y="34589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9"/>
          <p:cNvSpPr/>
          <p:nvPr/>
        </p:nvSpPr>
        <p:spPr>
          <a:xfrm>
            <a:off x="5894663" y="31746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Compiling Code: Two Tier</a:t>
            </a:r>
            <a:endParaRPr/>
          </a:p>
        </p:txBody>
      </p:sp>
      <p:sp>
        <p:nvSpPr>
          <p:cNvPr id="150" name="Google Shape;150;p5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151" name="Google Shape;151;p50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0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0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0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0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5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5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50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50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0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50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50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50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Program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0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50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50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VM Translator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0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50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Compiler for VM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Java Virtual Machine (JVM)</a:t>
            </a:r>
            <a:endParaRPr/>
          </a:p>
        </p:txBody>
      </p:sp>
      <p:sp>
        <p:nvSpPr>
          <p:cNvPr id="177" name="Google Shape;177;p5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178" name="Google Shape;178;p51"/>
          <p:cNvSpPr/>
          <p:nvPr/>
        </p:nvSpPr>
        <p:spPr>
          <a:xfrm>
            <a:off x="3853200" y="13161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51"/>
          <p:cNvSpPr/>
          <p:nvPr/>
        </p:nvSpPr>
        <p:spPr>
          <a:xfrm>
            <a:off x="143140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51"/>
          <p:cNvSpPr/>
          <p:nvPr/>
        </p:nvSpPr>
        <p:spPr>
          <a:xfrm>
            <a:off x="315742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B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51"/>
          <p:cNvSpPr/>
          <p:nvPr/>
        </p:nvSpPr>
        <p:spPr>
          <a:xfrm>
            <a:off x="4883450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51"/>
          <p:cNvSpPr/>
          <p:nvPr/>
        </p:nvSpPr>
        <p:spPr>
          <a:xfrm>
            <a:off x="6648375" y="49739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Device 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0153" y="5677163"/>
            <a:ext cx="940146" cy="921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2696" y="5641432"/>
            <a:ext cx="1129373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074482" y="5641432"/>
            <a:ext cx="1005726" cy="99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5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897270" y="5641432"/>
            <a:ext cx="1023326" cy="993143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51"/>
          <p:cNvSpPr/>
          <p:nvPr/>
        </p:nvSpPr>
        <p:spPr>
          <a:xfrm rot="2397614">
            <a:off x="2810681" y="3016482"/>
            <a:ext cx="398439" cy="19827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51"/>
          <p:cNvSpPr/>
          <p:nvPr/>
        </p:nvSpPr>
        <p:spPr>
          <a:xfrm>
            <a:off x="1885300" y="3569900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 for A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51"/>
          <p:cNvSpPr/>
          <p:nvPr/>
        </p:nvSpPr>
        <p:spPr>
          <a:xfrm rot="1255186">
            <a:off x="3630048" y="3430334"/>
            <a:ext cx="398252" cy="1522683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51"/>
          <p:cNvSpPr/>
          <p:nvPr/>
        </p:nvSpPr>
        <p:spPr>
          <a:xfrm rot="-1351817">
            <a:off x="5292795" y="3493855"/>
            <a:ext cx="398516" cy="14362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51"/>
          <p:cNvSpPr/>
          <p:nvPr/>
        </p:nvSpPr>
        <p:spPr>
          <a:xfrm rot="-2826317">
            <a:off x="6035379" y="2889219"/>
            <a:ext cx="398441" cy="220741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51"/>
          <p:cNvSpPr/>
          <p:nvPr/>
        </p:nvSpPr>
        <p:spPr>
          <a:xfrm>
            <a:off x="3853200" y="279375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JVM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51"/>
          <p:cNvSpPr/>
          <p:nvPr/>
        </p:nvSpPr>
        <p:spPr>
          <a:xfrm>
            <a:off x="306900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B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51"/>
          <p:cNvSpPr/>
          <p:nvPr/>
        </p:nvSpPr>
        <p:spPr>
          <a:xfrm>
            <a:off x="4727050" y="40776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C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51"/>
          <p:cNvSpPr/>
          <p:nvPr/>
        </p:nvSpPr>
        <p:spPr>
          <a:xfrm>
            <a:off x="5805250" y="3472338"/>
            <a:ext cx="13974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JVM Runtime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 D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51"/>
          <p:cNvSpPr/>
          <p:nvPr/>
        </p:nvSpPr>
        <p:spPr>
          <a:xfrm>
            <a:off x="4372950" y="1927278"/>
            <a:ext cx="398100" cy="8664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51"/>
          <p:cNvSpPr/>
          <p:nvPr/>
        </p:nvSpPr>
        <p:spPr>
          <a:xfrm>
            <a:off x="4101888" y="2075313"/>
            <a:ext cx="940200" cy="4566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Java Compiler</a:t>
            </a:r>
            <a:endParaRPr sz="14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15 Reminders</a:t>
            </a:r>
            <a:endParaRPr dirty="0"/>
          </a:p>
        </p:txBody>
      </p:sp>
      <p:sp>
        <p:nvSpPr>
          <p:cNvPr id="632" name="Google Shape;632;p7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246382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Project Reminders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b="1" dirty="0">
                <a:solidFill>
                  <a:schemeClr val="tx1"/>
                </a:solidFill>
              </a:rPr>
              <a:t>Project 7, Part I: Midterm Corrections due this Thursday (2/23) at 11:59pm (no late days may be used)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Project 7, Part II: Professor Meeting Report due next Thursday (3/2) at 11:59pm</a:t>
            </a:r>
            <a:endParaRPr lang="en-US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Eric has office hours after class in CSE2 153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endParaRPr lang="en-US" b="1" dirty="0">
              <a:solidFill>
                <a:srgbClr val="4B2A85"/>
              </a:solidFill>
            </a:endParaRPr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lang="en-US" b="1" dirty="0">
              <a:solidFill>
                <a:srgbClr val="4B2A85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</p:txBody>
      </p:sp>
      <p:sp>
        <p:nvSpPr>
          <p:cNvPr id="633" name="Google Shape;633;p7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Talk About Design?</a:t>
            </a:r>
            <a:endParaRPr/>
          </a:p>
        </p:txBody>
      </p:sp>
      <p:sp>
        <p:nvSpPr>
          <p:cNvPr id="253" name="Google Shape;253;p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If design is “the way something works, including how someone uses it,” then it dictates the interactions between us and everything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Those interactions have a range of consequences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Positive: When you go to a website, and you are easily able to find all the information you need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Unideal: If a person can’t easily drink from a certain cup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Harmful: If a person can’t easily use emergency equipment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54" name="Google Shape;254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Talk About Design?</a:t>
            </a:r>
            <a:endParaRPr/>
          </a:p>
        </p:txBody>
      </p:sp>
      <p:sp>
        <p:nvSpPr>
          <p:cNvPr id="260" name="Google Shape;260;p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926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Seemingly harmless interactions can have real impact on people, especially if repeated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Unable to use any door you see will make you feel unwelcome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How can we design to create more positive reactions for more people while mitigating negative interactions?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Tough question in a world with so many diverse people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accountability should there be for more harmful interactions caused by the design of something?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significant question with a muddy web of answers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1" name="Google Shape;261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An Aside: Bias</a:t>
            </a:r>
            <a:endParaRPr/>
          </a:p>
        </p:txBody>
      </p:sp>
      <p:sp>
        <p:nvSpPr>
          <p:cNvPr id="267" name="Google Shape;267;p1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Biases are the beliefs we have, often formed by our experiences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be </a:t>
            </a:r>
            <a:r>
              <a:rPr lang="en-US" b="1" dirty="0"/>
              <a:t>explicit</a:t>
            </a:r>
            <a:r>
              <a:rPr lang="en-US" dirty="0"/>
              <a:t>: We consciously have a belief about something and it may intentionally impact us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Can be </a:t>
            </a:r>
            <a:r>
              <a:rPr lang="en-US" b="1" dirty="0"/>
              <a:t>implicit</a:t>
            </a:r>
            <a:r>
              <a:rPr lang="en-US" dirty="0"/>
              <a:t>: Unconscious or impact us unintentionally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We all have bias, and it is not inherently “good” or “bad”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Both potentially beneficial and potentially harmful consequences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Eliminating bias is not a realistic goal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Attempting to mitigate negative consequences that come from bias is more realistic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68" name="Google Shape;268;p1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Designer’s Bias</a:t>
            </a:r>
            <a:endParaRPr/>
          </a:p>
        </p:txBody>
      </p:sp>
      <p:sp>
        <p:nvSpPr>
          <p:cNvPr id="274" name="Google Shape;274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People often think of the “typical user” as someone who is similar to them or those they are close to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An example of the influence of their biases  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Even if we try to think beyond what is familiar to us, it is unlikely we will remove bias from the design process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Opinions about what something “should” do are inherently biased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Ideally, we would develop processes that mitigate the negative effects of biases as much as possible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Recall biases can be both known (explicit) and unknown (implicit)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75" name="Google Shape;275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Bias and Design</a:t>
            </a:r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60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Following slides include some ideas and frameworks people have come up with related to bias and design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Not meant to be the “most important” ideas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Think of it more as a few reference points that you can learn more about beyond this lecture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Discussions about bias and design are very nuanced and constantly evolving</a:t>
            </a:r>
            <a:endParaRPr dirty="0"/>
          </a:p>
          <a:p>
            <a:pPr marL="640080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None completely solve these issues, but they can be used to think about them and build better practices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82" name="Google Shape;282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Universal Design</a:t>
            </a:r>
            <a:endParaRPr/>
          </a:p>
        </p:txBody>
      </p:sp>
      <p:sp>
        <p:nvSpPr>
          <p:cNvPr id="288" name="Google Shape;288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Big idea: Design things that can be used by as many people as easily as possible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Designing things that work well for a wide range of people includes those who might usually be excluded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example: Video captioning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process of “including everyone” leads us to better design</a:t>
            </a:r>
            <a:endParaRPr dirty="0"/>
          </a:p>
        </p:txBody>
      </p:sp>
      <p:sp>
        <p:nvSpPr>
          <p:cNvPr id="289" name="Google Shape;289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3079</Words>
  <Application>Microsoft Macintosh PowerPoint</Application>
  <PresentationFormat>On-screen Show (4:3)</PresentationFormat>
  <Paragraphs>811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Noto Sans Symbols</vt:lpstr>
      <vt:lpstr>Arial</vt:lpstr>
      <vt:lpstr>Arial Narrow</vt:lpstr>
      <vt:lpstr>Calibri</vt:lpstr>
      <vt:lpstr>Consolas</vt:lpstr>
      <vt:lpstr>Courier New</vt:lpstr>
      <vt:lpstr>Times New Roman</vt:lpstr>
      <vt:lpstr>UWTheme-333-Sp18</vt:lpstr>
      <vt:lpstr>Inclusive Design &amp; Code Generation</vt:lpstr>
      <vt:lpstr>Lecture Outline</vt:lpstr>
      <vt:lpstr>What is Design?</vt:lpstr>
      <vt:lpstr>Why Talk About Design?</vt:lpstr>
      <vt:lpstr>Why Talk About Design?</vt:lpstr>
      <vt:lpstr>An Aside: Bias</vt:lpstr>
      <vt:lpstr>Designer’s Bias</vt:lpstr>
      <vt:lpstr>Bias and Design</vt:lpstr>
      <vt:lpstr>Universal Design</vt:lpstr>
      <vt:lpstr>Inclusive Design</vt:lpstr>
      <vt:lpstr>Affordance Theory</vt:lpstr>
      <vt:lpstr>Affordance Types</vt:lpstr>
      <vt:lpstr>Design Principles in Practice</vt:lpstr>
      <vt:lpstr>Design in Computing</vt:lpstr>
      <vt:lpstr>Design in Computing: Accessibility</vt:lpstr>
      <vt:lpstr>Design in Computing: Algorithmic Bias</vt:lpstr>
      <vt:lpstr>Moving Towards Inclusive Design</vt:lpstr>
      <vt:lpstr>Next Steps in Design</vt:lpstr>
      <vt:lpstr>Lecture Outline</vt:lpstr>
      <vt:lpstr>Software Overview</vt:lpstr>
      <vt:lpstr>The Compiler: Implementation</vt:lpstr>
      <vt:lpstr>Code Generation: The Task</vt:lpstr>
      <vt:lpstr>Compile Time vs. Run Time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Example</vt:lpstr>
      <vt:lpstr>Code Generation: Takeaways</vt:lpstr>
      <vt:lpstr>Lecture Outline</vt:lpstr>
      <vt:lpstr>Software Overview</vt:lpstr>
      <vt:lpstr>Compiling Code: Single Tier</vt:lpstr>
      <vt:lpstr>Compiling Code: Two Tier</vt:lpstr>
      <vt:lpstr>The Java Virtual Machine (JVM)</vt:lpstr>
      <vt:lpstr>Post-Lecture 15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Generation, Debugging Strategies </dc:title>
  <dc:creator>Aaron Johnston</dc:creator>
  <cp:lastModifiedBy>Eric Fan</cp:lastModifiedBy>
  <cp:revision>104</cp:revision>
  <dcterms:created xsi:type="dcterms:W3CDTF">2018-03-28T08:00:24Z</dcterms:created>
  <dcterms:modified xsi:type="dcterms:W3CDTF">2023-02-21T22:19:13Z</dcterms:modified>
</cp:coreProperties>
</file>